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2" r:id="rId4"/>
    <p:sldId id="263" r:id="rId5"/>
    <p:sldId id="266" r:id="rId6"/>
    <p:sldId id="269" r:id="rId7"/>
    <p:sldId id="270" r:id="rId8"/>
    <p:sldId id="271" r:id="rId9"/>
    <p:sldId id="267" r:id="rId10"/>
    <p:sldId id="268" r:id="rId11"/>
    <p:sldId id="264" r:id="rId12"/>
    <p:sldId id="258" r:id="rId13"/>
    <p:sldId id="273" r:id="rId14"/>
    <p:sldId id="259" r:id="rId15"/>
  </p:sldIdLst>
  <p:sldSz cx="9144000" cy="6858000" type="screen4x3"/>
  <p:notesSz cx="8686800" cy="6562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94660"/>
  </p:normalViewPr>
  <p:slideViewPr>
    <p:cSldViewPr>
      <p:cViewPr varScale="1">
        <p:scale>
          <a:sx n="122" d="100"/>
          <a:sy n="122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067"/>
        <p:guide pos="27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763963" cy="328613"/>
          </a:xfrm>
          <a:prstGeom prst="rect">
            <a:avLst/>
          </a:prstGeom>
        </p:spPr>
        <p:txBody>
          <a:bodyPr vert="horz" wrap="square" lIns="87132" tIns="43566" rIns="87132" bIns="43566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921250" y="0"/>
            <a:ext cx="3763963" cy="328613"/>
          </a:xfrm>
          <a:prstGeom prst="rect">
            <a:avLst/>
          </a:prstGeom>
        </p:spPr>
        <p:txBody>
          <a:bodyPr vert="horz" wrap="square" lIns="87132" tIns="43566" rIns="87132" bIns="43566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A0309E77-1B87-48D1-A29E-CFD37B5393D0}" type="datetimeFigureOut">
              <a:rPr lang="en-GB"/>
              <a:pPr>
                <a:defRPr/>
              </a:pPr>
              <a:t>16/11/2010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3513" y="492125"/>
            <a:ext cx="3279775" cy="246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132" tIns="43566" rIns="87132" bIns="43566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68363" y="3117850"/>
            <a:ext cx="6950075" cy="2952750"/>
          </a:xfrm>
          <a:prstGeom prst="rect">
            <a:avLst/>
          </a:prstGeom>
        </p:spPr>
        <p:txBody>
          <a:bodyPr vert="horz" wrap="square" lIns="87132" tIns="43566" rIns="87132" bIns="4356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234113"/>
            <a:ext cx="3763963" cy="327025"/>
          </a:xfrm>
          <a:prstGeom prst="rect">
            <a:avLst/>
          </a:prstGeom>
        </p:spPr>
        <p:txBody>
          <a:bodyPr vert="horz" wrap="square" lIns="87132" tIns="43566" rIns="87132" bIns="43566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921250" y="6234113"/>
            <a:ext cx="3763963" cy="327025"/>
          </a:xfrm>
          <a:prstGeom prst="rect">
            <a:avLst/>
          </a:prstGeom>
        </p:spPr>
        <p:txBody>
          <a:bodyPr vert="horz" wrap="square" lIns="87132" tIns="43566" rIns="87132" bIns="43566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56CDAC24-5C35-4EA4-A2AA-C48AFA8896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82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24314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>
            <a:lvl1pPr>
              <a:buClr>
                <a:srgbClr val="C00000"/>
              </a:buClr>
              <a:buFont typeface="Wingdings" pitchFamily="2" charset="2"/>
              <a:buChar char="§"/>
              <a:defRPr/>
            </a:lvl1pPr>
            <a:lvl2pPr>
              <a:buClr>
                <a:srgbClr val="C00000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166815"/>
      </p:ext>
    </p:extLst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CD2C252-3C4A-40D0-AF59-F8054C939517}" type="datetimeFigureOut">
              <a:rPr lang="en-GB"/>
              <a:pPr>
                <a:defRPr/>
              </a:pPr>
              <a:t>16/11/2010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80CDDDE-6EA6-443A-94AD-90DDB9866D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ransition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-gate.com/" TargetMode="External"/><Relationship Id="rId2" Type="http://schemas.openxmlformats.org/officeDocument/2006/relationships/hyperlink" Target="http://www.bradmcgehee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dmcgehee.com/healthcheck.zi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sqlservercentral.com/" TargetMode="External"/><Relationship Id="rId7" Type="http://schemas.openxmlformats.org/officeDocument/2006/relationships/hyperlink" Target="mailto:bradmcgehee@hotmail.com" TargetMode="External"/><Relationship Id="rId2" Type="http://schemas.openxmlformats.org/officeDocument/2006/relationships/hyperlink" Target="http://www.sqlservercentral.com/Book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itter.com/bradmcgehee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bradmcgehee.co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simple-talk.com/" TargetMode="Externa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383587" cy="574675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>Monitoring SQL Server</a:t>
            </a:r>
            <a:endParaRPr lang="en-GB" sz="4000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483768" y="4509120"/>
            <a:ext cx="4175125" cy="1728788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chemeClr val="tx1"/>
                </a:solidFill>
              </a:rPr>
              <a:t>Brad M. McGehee</a:t>
            </a:r>
          </a:p>
          <a:p>
            <a:pPr eaLnBrk="1" hangingPunct="1"/>
            <a:r>
              <a:rPr lang="en-US" sz="1800" dirty="0" smtClean="0">
                <a:solidFill>
                  <a:schemeClr val="tx1"/>
                </a:solidFill>
              </a:rPr>
              <a:t>SQL Server MVP</a:t>
            </a:r>
          </a:p>
          <a:p>
            <a:pPr eaLnBrk="1" hangingPunct="1"/>
            <a:r>
              <a:rPr lang="en-US" sz="1800" dirty="0" smtClean="0">
                <a:solidFill>
                  <a:schemeClr val="tx1"/>
                </a:solidFill>
              </a:rPr>
              <a:t>Director of DBA Education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  <a:hlinkClick r:id="rId2"/>
              </a:rPr>
              <a:t>www.bradmcgehee.com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sz="1800" dirty="0" smtClean="0">
                <a:solidFill>
                  <a:schemeClr val="tx1"/>
                </a:solidFill>
                <a:hlinkClick r:id="rId3"/>
              </a:rPr>
              <a:t>Red Gate Software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/>
            <a:endParaRPr lang="en-GB" dirty="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97152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Availability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Clustering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Is Database Mirroring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Is Log Shipping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Are </a:t>
            </a:r>
            <a:r>
              <a:rPr lang="en-US" dirty="0" smtClean="0"/>
              <a:t>Database &amp; Log Backups Monitored</a:t>
            </a:r>
            <a:endParaRPr lang="en-US" dirty="0"/>
          </a:p>
          <a:p>
            <a:r>
              <a:rPr lang="en-US" dirty="0"/>
              <a:t>Are Offsite Backups </a:t>
            </a:r>
            <a:r>
              <a:rPr lang="en-US" dirty="0" smtClean="0"/>
              <a:t>Monitored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3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Ways to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Manually use tools provided with SQL Server.</a:t>
            </a:r>
          </a:p>
          <a:p>
            <a:r>
              <a:rPr lang="en-US" dirty="0"/>
              <a:t>Download my SQL Server Health Checklist at </a:t>
            </a:r>
            <a:r>
              <a:rPr lang="en-US" dirty="0" smtClean="0">
                <a:hlinkClick r:id="rId2"/>
              </a:rPr>
              <a:t>www.bradmcgehee.com/healthcheck.zip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Create your own monitoring system.</a:t>
            </a:r>
          </a:p>
          <a:p>
            <a:r>
              <a:rPr lang="en-US" dirty="0" smtClean="0"/>
              <a:t>Use a third-party tool, such as SQL Monitor.</a:t>
            </a:r>
          </a:p>
          <a:p>
            <a:r>
              <a:rPr lang="en-US" dirty="0" smtClean="0"/>
              <a:t>As </a:t>
            </a:r>
            <a:r>
              <a:rPr lang="en-US" dirty="0"/>
              <a:t>much as possible, follow the principle of “management by exception”.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/>
              <a:t>E-books, websites, slides &amp; more</a:t>
            </a:r>
            <a:endParaRPr lang="en-GB" sz="400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5194300" cy="4525962"/>
          </a:xfrm>
        </p:spPr>
        <p:txBody>
          <a:bodyPr/>
          <a:lstStyle/>
          <a:p>
            <a:pPr eaLnBrk="1" hangingPunct="1"/>
            <a:r>
              <a:rPr lang="en-US" sz="2800" smtClean="0"/>
              <a:t>Free E-books on SQL Server:</a:t>
            </a:r>
            <a:endParaRPr lang="en-US" sz="2800" i="1" smtClean="0"/>
          </a:p>
          <a:p>
            <a:pPr lvl="1" eaLnBrk="1" hangingPunct="1"/>
            <a:r>
              <a:rPr lang="en-GB" sz="1800" smtClean="0">
                <a:hlinkClick r:id="rId2"/>
              </a:rPr>
              <a:t>www.sqlservercentral.com/Books</a:t>
            </a:r>
            <a:r>
              <a:rPr lang="en-GB" sz="1800" smtClean="0"/>
              <a:t> </a:t>
            </a:r>
            <a:endParaRPr lang="en-US" sz="1800" smtClean="0"/>
          </a:p>
          <a:p>
            <a:pPr eaLnBrk="1" hangingPunct="1"/>
            <a:r>
              <a:rPr lang="en-US" sz="2800" smtClean="0"/>
              <a:t>Check these websites out:</a:t>
            </a:r>
          </a:p>
          <a:p>
            <a:pPr lvl="1" eaLnBrk="1" hangingPunct="1"/>
            <a:r>
              <a:rPr lang="en-US" sz="1800" smtClean="0">
                <a:hlinkClick r:id="rId3"/>
              </a:rPr>
              <a:t>www.SQLServerCentral.com</a:t>
            </a:r>
            <a:endParaRPr lang="en-US" sz="1800" smtClean="0"/>
          </a:p>
          <a:p>
            <a:pPr lvl="1" eaLnBrk="1" hangingPunct="1"/>
            <a:r>
              <a:rPr lang="en-US" sz="1800" smtClean="0">
                <a:hlinkClick r:id="rId4"/>
              </a:rPr>
              <a:t>www.Simple-Talk.com</a:t>
            </a:r>
            <a:endParaRPr lang="en-US" sz="1800" smtClean="0"/>
          </a:p>
          <a:p>
            <a:pPr eaLnBrk="1" hangingPunct="1"/>
            <a:r>
              <a:rPr lang="en-US" sz="2800" smtClean="0"/>
              <a:t>Blogs:</a:t>
            </a:r>
          </a:p>
          <a:p>
            <a:pPr lvl="1" eaLnBrk="1" hangingPunct="1"/>
            <a:r>
              <a:rPr lang="en-US" sz="1800" smtClean="0">
                <a:hlinkClick r:id="rId5"/>
              </a:rPr>
              <a:t>www.bradmcgehee.com</a:t>
            </a:r>
            <a:r>
              <a:rPr lang="en-US" sz="1800" smtClean="0"/>
              <a:t> </a:t>
            </a:r>
          </a:p>
          <a:p>
            <a:pPr lvl="1" eaLnBrk="1" hangingPunct="1"/>
            <a:r>
              <a:rPr lang="en-US" sz="1800" smtClean="0">
                <a:hlinkClick r:id="rId6"/>
              </a:rPr>
              <a:t>www.twitter.com/bradmcgehee</a:t>
            </a:r>
            <a:endParaRPr lang="en-US" sz="1800" smtClean="0"/>
          </a:p>
          <a:p>
            <a:pPr eaLnBrk="1" hangingPunct="1"/>
            <a:r>
              <a:rPr lang="en-US" sz="2800" smtClean="0"/>
              <a:t>Contact me at:</a:t>
            </a:r>
          </a:p>
          <a:p>
            <a:pPr lvl="1" eaLnBrk="1" hangingPunct="1"/>
            <a:r>
              <a:rPr lang="en-US" sz="1800" smtClean="0">
                <a:hlinkClick r:id="rId7"/>
              </a:rPr>
              <a:t>bradmcgehee@hotmail.com</a:t>
            </a:r>
            <a:endParaRPr lang="en-US" sz="1800" smtClean="0"/>
          </a:p>
        </p:txBody>
      </p:sp>
      <p:pic>
        <p:nvPicPr>
          <p:cNvPr id="7172" name="Picture 10" descr="X:\Redgate_Files\Publishing\Books\Red Gate Books\ Book Resources\ Book Cover Images\EX DBA_V2\EXDBA_V2_200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44675"/>
            <a:ext cx="15875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C:\Users\enes.alili\Documents\WORK\Brad Presentaion\EXECUTION_PLAN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789363"/>
            <a:ext cx="15113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enes.alili\Documents\WORK\Brad Presentaion\DEFENSIVE_PROGRAMMING_COVER copy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860800"/>
            <a:ext cx="1512887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C:\Users\enes.alili\Documents\WORK\Brad Presentaion\TACKLEBOX_COVER copy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773238"/>
            <a:ext cx="151288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36513" y="44450"/>
            <a:ext cx="2087562" cy="574675"/>
          </a:xfrm>
        </p:spPr>
        <p:txBody>
          <a:bodyPr/>
          <a:lstStyle/>
          <a:p>
            <a:pPr algn="l" eaLnBrk="1" hangingPunct="1"/>
            <a:r>
              <a:rPr lang="en-US" sz="240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sponsored  by</a:t>
            </a:r>
            <a:endParaRPr lang="en-GB" sz="240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enes.alili\Documents\WORK\Brad Presentaion\Images\secondBunch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196752"/>
            <a:ext cx="7560000" cy="1783905"/>
          </a:xfrm>
          <a:prstGeom prst="rect">
            <a:avLst/>
          </a:prstGeom>
          <a:noFill/>
        </p:spPr>
      </p:pic>
      <p:pic>
        <p:nvPicPr>
          <p:cNvPr id="1027" name="Picture 3" descr="C:\Users\enes.alili\Documents\WORK\Brad Presentaion\Images\secondBunch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852936"/>
            <a:ext cx="7560000" cy="1840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76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C:\Users\enes.alili\Documents\WORK\Brad Presentaion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652963"/>
            <a:ext cx="44640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sz="2600" b="1" smtClean="0"/>
              <a:t>"All the Red Gate products I used are a delight”</a:t>
            </a:r>
            <a:r>
              <a:rPr lang="en-GB" sz="2600" smtClean="0"/>
              <a:t/>
            </a:r>
            <a:br>
              <a:rPr lang="en-GB" sz="2600" smtClean="0"/>
            </a:br>
            <a:r>
              <a:rPr lang="en-GB" sz="1600" smtClean="0">
                <a:solidFill>
                  <a:srgbClr val="FF0000"/>
                </a:solidFill>
              </a:rPr>
              <a:t>Doron Grinstein</a:t>
            </a:r>
            <a:r>
              <a:rPr lang="en-GB" sz="1600" smtClean="0"/>
              <a:t>, Technical Director, Walt Disney</a:t>
            </a:r>
            <a:endParaRPr lang="en-GB" sz="2400" smtClean="0"/>
          </a:p>
        </p:txBody>
      </p:sp>
      <p:pic>
        <p:nvPicPr>
          <p:cNvPr id="8196" name="Picture 8" descr="C:\Users\enes.alili\Documents\WORK\Brad Presentaion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125538"/>
            <a:ext cx="349726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C:\Users\enes.alili\Documents\WORK\Brad Presentaion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24175"/>
            <a:ext cx="3495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C:\Users\enes.alili\Documents\WORK\Brad Presentaion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25763"/>
            <a:ext cx="34925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C:\Users\enes.alili\Documents\WORK\Brad Presentaion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25538"/>
            <a:ext cx="34956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Monitoring?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r>
              <a:rPr lang="en-GB" dirty="0" smtClean="0"/>
              <a:t>Essentially, monitoring is checking up on your servers on a periodic basis to ensure they are healthy and working as expected.</a:t>
            </a:r>
          </a:p>
          <a:p>
            <a:r>
              <a:rPr lang="en-GB" dirty="0" smtClean="0"/>
              <a:t>Some things need to be monitored continuously, some hourly, some daily, some weekly, some monthly, etc.</a:t>
            </a:r>
          </a:p>
          <a:p>
            <a:r>
              <a:rPr lang="en-GB" dirty="0" smtClean="0"/>
              <a:t>Unfortunately, SQL Server can’t monitor </a:t>
            </a:r>
            <a:r>
              <a:rPr lang="en-GB" dirty="0" smtClean="0"/>
              <a:t>itself very well. </a:t>
            </a:r>
            <a:r>
              <a:rPr lang="en-GB" dirty="0" smtClean="0"/>
              <a:t>As the DBA, this is your job.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Monitor SQL Server?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</a:t>
            </a:r>
            <a:r>
              <a:rPr lang="en-US" dirty="0" smtClean="0"/>
              <a:t>a proactive </a:t>
            </a:r>
            <a:r>
              <a:rPr lang="en-US" dirty="0" smtClean="0"/>
              <a:t>DBA, so that you can:</a:t>
            </a:r>
          </a:p>
          <a:p>
            <a:pPr lvl="1"/>
            <a:r>
              <a:rPr lang="en-US" dirty="0" smtClean="0"/>
              <a:t>Identify and fix small problems </a:t>
            </a:r>
            <a:r>
              <a:rPr lang="en-US" i="1" dirty="0" smtClean="0"/>
              <a:t>before</a:t>
            </a:r>
            <a:r>
              <a:rPr lang="en-US" dirty="0" smtClean="0"/>
              <a:t> they become big problems.</a:t>
            </a:r>
          </a:p>
          <a:p>
            <a:pPr lvl="1"/>
            <a:r>
              <a:rPr lang="en-US" dirty="0"/>
              <a:t>Ideally, you will </a:t>
            </a:r>
            <a:r>
              <a:rPr lang="en-US" i="1" dirty="0"/>
              <a:t>identify and fix problems </a:t>
            </a:r>
            <a:r>
              <a:rPr lang="en-US" dirty="0"/>
              <a:t>before your users even know the problems exist.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 smtClean="0"/>
              <a:t>problems </a:t>
            </a:r>
            <a:r>
              <a:rPr lang="en-US" i="1" dirty="0" smtClean="0"/>
              <a:t>as soon as they occur </a:t>
            </a:r>
            <a:r>
              <a:rPr lang="en-US" dirty="0" smtClean="0"/>
              <a:t>in order to keep your users online and productive.</a:t>
            </a:r>
          </a:p>
          <a:p>
            <a:r>
              <a:rPr lang="en-US" dirty="0" smtClean="0"/>
              <a:t>Being </a:t>
            </a:r>
            <a:r>
              <a:rPr lang="en-US" dirty="0" smtClean="0"/>
              <a:t>a proactive DBA is much less stressful than being a reactive DBA.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You Monitor?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</a:p>
          <a:p>
            <a:r>
              <a:rPr lang="en-US" dirty="0"/>
              <a:t>Operating System</a:t>
            </a:r>
          </a:p>
          <a:p>
            <a:r>
              <a:rPr lang="en-US" dirty="0"/>
              <a:t>SQL Server Instance</a:t>
            </a:r>
          </a:p>
          <a:p>
            <a:r>
              <a:rPr lang="en-US" dirty="0"/>
              <a:t>Database</a:t>
            </a:r>
          </a:p>
          <a:p>
            <a:r>
              <a:rPr lang="en-US" dirty="0" smtClean="0"/>
              <a:t>Overall Server Performance</a:t>
            </a:r>
          </a:p>
          <a:p>
            <a:r>
              <a:rPr lang="en-US" dirty="0" smtClean="0"/>
              <a:t>High Availability</a:t>
            </a:r>
          </a:p>
        </p:txBody>
      </p:sp>
    </p:spTree>
    <p:extLst>
      <p:ext uri="{BB962C8B-B14F-4D97-AF65-F5344CB8AC3E}">
        <p14:creationId xmlns:p14="http://schemas.microsoft.com/office/powerpoint/2010/main" val="122629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Physical Hardware </a:t>
            </a:r>
            <a:r>
              <a:rPr lang="en-US" dirty="0" smtClean="0"/>
              <a:t>Monitored (software is often provided by vendor)</a:t>
            </a:r>
            <a:endParaRPr lang="en-US" dirty="0"/>
          </a:p>
          <a:p>
            <a:r>
              <a:rPr lang="en-US" dirty="0"/>
              <a:t>Is I/O Subsystem (DAS, SAN)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Is Free Disk Space %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Is Physical Disk Fragmentation </a:t>
            </a:r>
            <a:r>
              <a:rPr lang="en-US" dirty="0" smtClean="0"/>
              <a:t>Monitored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0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</a:t>
            </a:r>
            <a:r>
              <a:rPr lang="en-US" dirty="0"/>
              <a:t>Hardware Event Logs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Are System Logs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Are Application Logs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Are Security Audit Failures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Are Other Windows Logs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Is Virtualization </a:t>
            </a:r>
            <a:r>
              <a:rPr lang="en-US" dirty="0" smtClean="0"/>
              <a:t>Monitored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Server Instance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Server Connectivity</a:t>
            </a:r>
          </a:p>
          <a:p>
            <a:r>
              <a:rPr lang="en-US" dirty="0" smtClean="0"/>
              <a:t>All SQL Server Services</a:t>
            </a:r>
          </a:p>
          <a:p>
            <a:r>
              <a:rPr lang="en-US" dirty="0" smtClean="0"/>
              <a:t>SQL Server Logs</a:t>
            </a:r>
          </a:p>
          <a:p>
            <a:r>
              <a:rPr lang="en-US" dirty="0" smtClean="0"/>
              <a:t>SQL Server Agent Jobs</a:t>
            </a:r>
          </a:p>
          <a:p>
            <a:r>
              <a:rPr lang="en-US" dirty="0" smtClean="0"/>
              <a:t>SQL Server Alerts</a:t>
            </a:r>
          </a:p>
          <a:p>
            <a:r>
              <a:rPr lang="en-US" dirty="0" smtClean="0"/>
              <a:t>Policy Violations (If Using PBM)</a:t>
            </a:r>
          </a:p>
          <a:p>
            <a:r>
              <a:rPr lang="en-US" dirty="0" smtClean="0"/>
              <a:t>Audit Events (Log or SQL Server Audit)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Database Status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Are MDF and LDF Sizes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 smtClean="0"/>
              <a:t>Is </a:t>
            </a:r>
            <a:r>
              <a:rPr lang="en-US" dirty="0"/>
              <a:t>Blocking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Are Deadlocks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Is Query Performance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Are Indexing Needs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Is Database Corruption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Is Replication </a:t>
            </a:r>
            <a:r>
              <a:rPr lang="en-US" dirty="0" smtClean="0"/>
              <a:t>Monitored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9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Overall Server Performance Monitoring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3955"/>
          </a:xfrm>
        </p:spPr>
        <p:txBody>
          <a:bodyPr/>
          <a:lstStyle/>
          <a:p>
            <a:r>
              <a:rPr lang="en-US" dirty="0"/>
              <a:t>Is CPU Utilization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Is Memory Utilization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Is I/O Utilization </a:t>
            </a:r>
            <a:r>
              <a:rPr lang="en-US" dirty="0" smtClean="0"/>
              <a:t>Monitored</a:t>
            </a:r>
            <a:endParaRPr lang="en-US" dirty="0"/>
          </a:p>
          <a:p>
            <a:r>
              <a:rPr lang="en-US" dirty="0"/>
              <a:t>Is Network Utilization </a:t>
            </a:r>
            <a:r>
              <a:rPr lang="en-US" dirty="0" smtClean="0"/>
              <a:t>Monitored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7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444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Monitoring SQL Server</vt:lpstr>
      <vt:lpstr>What is Monitoring?</vt:lpstr>
      <vt:lpstr>Why Monitor SQL Server?</vt:lpstr>
      <vt:lpstr>What Should You Monitor?</vt:lpstr>
      <vt:lpstr>Hardware</vt:lpstr>
      <vt:lpstr>Operating System Monitoring</vt:lpstr>
      <vt:lpstr>SQL Server Instance Monitoring</vt:lpstr>
      <vt:lpstr>Database Monitoring</vt:lpstr>
      <vt:lpstr>Overall Server Performance Monitoring</vt:lpstr>
      <vt:lpstr>High Availability Monitoring</vt:lpstr>
      <vt:lpstr>Best Ways to Monitor</vt:lpstr>
      <vt:lpstr>E-books, websites, slides &amp; more</vt:lpstr>
      <vt:lpstr>sponsored  by</vt:lpstr>
      <vt:lpstr>"All the Red Gate products I used are a delight” Doron Grinstein, Technical Director, Walt Disney</vt:lpstr>
    </vt:vector>
  </TitlesOfParts>
  <Company>RedGate Software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enes.alili</dc:creator>
  <cp:lastModifiedBy>Brad M McGehee</cp:lastModifiedBy>
  <cp:revision>126</cp:revision>
  <dcterms:created xsi:type="dcterms:W3CDTF">2010-07-26T11:20:59Z</dcterms:created>
  <dcterms:modified xsi:type="dcterms:W3CDTF">2010-11-16T19:00:24Z</dcterms:modified>
</cp:coreProperties>
</file>